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58" r:id="rId3"/>
    <p:sldId id="263" r:id="rId4"/>
    <p:sldId id="270" r:id="rId5"/>
    <p:sldId id="264" r:id="rId6"/>
    <p:sldId id="269" r:id="rId7"/>
    <p:sldId id="267" r:id="rId8"/>
    <p:sldId id="271" r:id="rId9"/>
    <p:sldId id="272" r:id="rId10"/>
    <p:sldId id="283" r:id="rId11"/>
    <p:sldId id="276" r:id="rId12"/>
    <p:sldId id="275" r:id="rId13"/>
    <p:sldId id="273" r:id="rId14"/>
    <p:sldId id="284" r:id="rId15"/>
    <p:sldId id="277" r:id="rId16"/>
    <p:sldId id="274" r:id="rId17"/>
    <p:sldId id="285" r:id="rId18"/>
    <p:sldId id="290" r:id="rId19"/>
    <p:sldId id="278" r:id="rId20"/>
    <p:sldId id="281" r:id="rId21"/>
    <p:sldId id="279" r:id="rId22"/>
    <p:sldId id="286" r:id="rId23"/>
    <p:sldId id="287" r:id="rId24"/>
    <p:sldId id="282" r:id="rId25"/>
    <p:sldId id="288" r:id="rId26"/>
    <p:sldId id="289" r:id="rId27"/>
    <p:sldId id="265" r:id="rId28"/>
    <p:sldId id="26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579" autoAdjust="0"/>
  </p:normalViewPr>
  <p:slideViewPr>
    <p:cSldViewPr snapToGrid="0">
      <p:cViewPr varScale="1">
        <p:scale>
          <a:sx n="82" d="100"/>
          <a:sy n="82" d="100"/>
        </p:scale>
        <p:origin x="17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These examples are further discussed within the chapter.</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440874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4238843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396191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examples are further discussed within the chapter.</a:t>
            </a:r>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3869002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958388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Comparison of the disease outbreak characteristics and measures taken for SARS (2003) and COVID-19 (2019/2020)</a:t>
            </a:r>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3361520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Reference: https://www.weforum.org/agenda/2020/09/pandemic-covid19-tourism-sector-tourism/</a:t>
            </a:r>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7843797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Despite a wide range of crisis and disaster management strategies being available, the preparedness levels within the tourism industry historically remains low (Faulkner and </a:t>
            </a:r>
            <a:r>
              <a:rPr lang="en-AU" dirty="0" err="1"/>
              <a:t>Vikulov</a:t>
            </a:r>
            <a:r>
              <a:rPr lang="en-AU" dirty="0"/>
              <a:t>, 2001; </a:t>
            </a:r>
            <a:r>
              <a:rPr lang="en-AU" dirty="0" err="1"/>
              <a:t>Hystad</a:t>
            </a:r>
            <a:r>
              <a:rPr lang="en-AU" dirty="0"/>
              <a:t> and Keller, 2008; </a:t>
            </a:r>
            <a:r>
              <a:rPr lang="en-AU" dirty="0" err="1"/>
              <a:t>Paraskevas</a:t>
            </a:r>
            <a:r>
              <a:rPr lang="en-AU" dirty="0"/>
              <a:t> </a:t>
            </a:r>
            <a:r>
              <a:rPr lang="en-AU" i="1" dirty="0"/>
              <a:t>et al.,</a:t>
            </a:r>
            <a:r>
              <a:rPr lang="en-AU" dirty="0"/>
              <a:t> 2013).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564748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AU" dirty="0"/>
              <a:t>Key themes to emerge from the literature related to media sensationalism: including </a:t>
            </a:r>
          </a:p>
          <a:p>
            <a:pPr>
              <a:lnSpc>
                <a:spcPct val="100000"/>
              </a:lnSpc>
            </a:pPr>
            <a:r>
              <a:rPr lang="en-AU" dirty="0"/>
              <a:t>a lack of communication amongst stakeholders; </a:t>
            </a:r>
          </a:p>
          <a:p>
            <a:pPr>
              <a:lnSpc>
                <a:spcPct val="100000"/>
              </a:lnSpc>
            </a:pPr>
            <a:r>
              <a:rPr lang="en-AU" dirty="0"/>
              <a:t>the value of effective marketing message selection; </a:t>
            </a:r>
          </a:p>
          <a:p>
            <a:pPr>
              <a:lnSpc>
                <a:spcPct val="100000"/>
              </a:lnSpc>
            </a:pPr>
            <a:r>
              <a:rPr lang="en-AU" dirty="0"/>
              <a:t>lack of disaster-management plans; </a:t>
            </a:r>
          </a:p>
          <a:p>
            <a:pPr>
              <a:lnSpc>
                <a:spcPct val="100000"/>
              </a:lnSpc>
            </a:pPr>
            <a:r>
              <a:rPr lang="en-AU" dirty="0"/>
              <a:t>destination image and reputation loss; </a:t>
            </a:r>
          </a:p>
          <a:p>
            <a:pPr>
              <a:lnSpc>
                <a:spcPct val="100000"/>
              </a:lnSpc>
            </a:pPr>
            <a:r>
              <a:rPr lang="en-AU" dirty="0"/>
              <a:t>tourist behaviour changes following a crisis and/or disaster. </a:t>
            </a:r>
          </a:p>
          <a:p>
            <a:pPr>
              <a:lnSpc>
                <a:spcPct val="100000"/>
              </a:lnSpc>
            </a:pPr>
            <a:r>
              <a:rPr lang="en-AU" dirty="0"/>
              <a:t>Effective and timely responses, relationship marketing and destination image restoration were considered important in effective destination crisis management (Mair </a:t>
            </a:r>
            <a:r>
              <a:rPr lang="en-AU" i="1" dirty="0"/>
              <a:t>et al.,</a:t>
            </a:r>
            <a:r>
              <a:rPr lang="en-AU" dirty="0"/>
              <a:t> 2016).</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a:p>
        </p:txBody>
      </p:sp>
    </p:spTree>
    <p:extLst>
      <p:ext uri="{BB962C8B-B14F-4D97-AF65-F5344CB8AC3E}">
        <p14:creationId xmlns:p14="http://schemas.microsoft.com/office/powerpoint/2010/main" val="1264658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AU" dirty="0"/>
              <a:t>Crises are changing shape and becoming more complex in nature </a:t>
            </a:r>
            <a:r>
              <a:rPr lang="en-AU" sz="1200" dirty="0"/>
              <a:t>(Rosenthal, 1998; </a:t>
            </a:r>
            <a:r>
              <a:rPr lang="en-AU" sz="1200" dirty="0" err="1"/>
              <a:t>Kouzmin</a:t>
            </a:r>
            <a:r>
              <a:rPr lang="en-AU" sz="1200" dirty="0"/>
              <a:t> and Haynes, 1999; Rosenthal </a:t>
            </a:r>
            <a:r>
              <a:rPr lang="en-AU" sz="1200" i="1" dirty="0"/>
              <a:t>et al.,</a:t>
            </a:r>
            <a:r>
              <a:rPr lang="en-AU" sz="1200" dirty="0"/>
              <a:t> 2001). </a:t>
            </a:r>
          </a:p>
          <a:p>
            <a:pPr>
              <a:lnSpc>
                <a:spcPct val="120000"/>
              </a:lnSpc>
            </a:pPr>
            <a:r>
              <a:rPr lang="en-AU" dirty="0"/>
              <a:t>Crises are becoming increasingly transboundary and interconnected due to globalisation, increased mass communication, social fragmentation and changes to state authority </a:t>
            </a:r>
            <a:r>
              <a:rPr lang="en-AU" sz="1200" dirty="0"/>
              <a:t>(</a:t>
            </a:r>
            <a:r>
              <a:rPr lang="en-AU" sz="1200" dirty="0" err="1"/>
              <a:t>Boin</a:t>
            </a:r>
            <a:r>
              <a:rPr lang="en-AU" sz="1200" dirty="0"/>
              <a:t> and </a:t>
            </a:r>
            <a:r>
              <a:rPr lang="en-AU" sz="1200" dirty="0" err="1"/>
              <a:t>Lagadec</a:t>
            </a:r>
            <a:r>
              <a:rPr lang="en-AU" sz="1200" dirty="0"/>
              <a:t>, 2000). </a:t>
            </a:r>
          </a:p>
          <a:p>
            <a:pPr>
              <a:lnSpc>
                <a:spcPct val="120000"/>
              </a:lnSpc>
            </a:pPr>
            <a:r>
              <a:rPr lang="en-AU" dirty="0"/>
              <a:t>Likewise, disasters have changed in nature and magnitude, especially in relation to terror-related crises </a:t>
            </a:r>
            <a:r>
              <a:rPr lang="en-AU" sz="1200" dirty="0"/>
              <a:t>(Department of Foreign Affairs and Trade, 2019).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466711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nature of the international tourism industry makes it prone to crises. Its service characteristics together with the number of potential external threats considered beyond its control, contributes to its susceptibility and makes the risks difficult to manage (Evans and Elphick, 2005; Santana, 2008; </a:t>
            </a:r>
            <a:r>
              <a:rPr lang="en-AU" sz="1200" kern="1200" dirty="0" err="1">
                <a:solidFill>
                  <a:schemeClr val="tx1"/>
                </a:solidFill>
                <a:effectLst/>
                <a:latin typeface="+mn-lt"/>
                <a:ea typeface="+mn-ea"/>
                <a:cs typeface="+mn-cs"/>
              </a:rPr>
              <a:t>Pforr</a:t>
            </a:r>
            <a:r>
              <a:rPr lang="en-AU" sz="1200" kern="1200" dirty="0">
                <a:solidFill>
                  <a:schemeClr val="tx1"/>
                </a:solidFill>
                <a:effectLst/>
                <a:latin typeface="+mn-lt"/>
                <a:ea typeface="+mn-ea"/>
                <a:cs typeface="+mn-cs"/>
              </a:rPr>
              <a:t>, 2009; </a:t>
            </a:r>
            <a:r>
              <a:rPr lang="en-AU" sz="1200" kern="1200" dirty="0" err="1">
                <a:solidFill>
                  <a:schemeClr val="tx1"/>
                </a:solidFill>
                <a:effectLst/>
                <a:latin typeface="+mn-lt"/>
                <a:ea typeface="+mn-ea"/>
                <a:cs typeface="+mn-cs"/>
              </a:rPr>
              <a:t>Nian</a:t>
            </a:r>
            <a:r>
              <a:rPr lang="en-AU" sz="1200" kern="1200" dirty="0">
                <a:solidFill>
                  <a:schemeClr val="tx1"/>
                </a:solidFill>
                <a:effectLst/>
                <a:latin typeface="+mn-lt"/>
                <a:ea typeface="+mn-ea"/>
                <a:cs typeface="+mn-cs"/>
              </a:rPr>
              <a:t>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2019).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Similarly, lessons and implications for future crisis management and policy development may be considered using elements of ‘surprise management’ theory.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Surprise management emphasises adaptability, collaboration and citizen engagement, while drawing on chaos and complexity theories in order to manage situations of hyper-uncertainty (</a:t>
            </a:r>
            <a:r>
              <a:rPr lang="en-AU" sz="1200" kern="1200" dirty="0" err="1">
                <a:solidFill>
                  <a:schemeClr val="tx1"/>
                </a:solidFill>
                <a:effectLst/>
                <a:latin typeface="+mn-lt"/>
                <a:ea typeface="+mn-ea"/>
                <a:cs typeface="+mn-cs"/>
              </a:rPr>
              <a:t>Farazmand</a:t>
            </a:r>
            <a:r>
              <a:rPr lang="en-AU" sz="1200" kern="1200" dirty="0">
                <a:solidFill>
                  <a:schemeClr val="tx1"/>
                </a:solidFill>
                <a:effectLst/>
                <a:latin typeface="+mn-lt"/>
                <a:ea typeface="+mn-ea"/>
                <a:cs typeface="+mn-cs"/>
              </a:rPr>
              <a:t>, 2007).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6609558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26</a:t>
            </a:fld>
            <a:endParaRPr lang="en-GB"/>
          </a:p>
        </p:txBody>
      </p:sp>
    </p:spTree>
    <p:extLst>
      <p:ext uri="{BB962C8B-B14F-4D97-AF65-F5344CB8AC3E}">
        <p14:creationId xmlns:p14="http://schemas.microsoft.com/office/powerpoint/2010/main" val="3277890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Category 1 crises are beyond the control of management and include natural disasters, acts of terrorism and war, crime, political conflicts and sudden economic downturns. </a:t>
            </a:r>
          </a:p>
          <a:p>
            <a:endParaRPr lang="en-AU" dirty="0"/>
          </a:p>
          <a:p>
            <a:r>
              <a:rPr lang="en-AU" dirty="0"/>
              <a:t>Category 2 crises result from management’s failure to act or implement processes to prepare for or deal with predictable risks such as high staff turnover, lack of insurance in a situation of fire or flood, service and equipment failure, financial fraud and loss of data (Bierman, 2016). </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UN World Tourism Organisation (UNWTO) considers a crisis, in the context of the travel and tourism industry, as ‘any unexpected event that affects traveller confidence in a destination and interferes with the ability to continue operating normally’ (2011).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Faulkner (2001: 136), for example, makes the distinction between the two terms by defining a crisis as ‘a self-inflicted event caused by problems, such as inept management structures and practices or a failure to adapt to changes’; and a disaster as ‘a situation in which an enterprise (or group of enterprises) is confronted with sudden unpredictable and catastrophic changes over which it has little control’.</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For the purpose of this chapter discussion, a definition adapted from </a:t>
            </a:r>
            <a:r>
              <a:rPr lang="en-AU" sz="1200" kern="1200" dirty="0" err="1">
                <a:solidFill>
                  <a:schemeClr val="tx1"/>
                </a:solidFill>
                <a:effectLst/>
                <a:latin typeface="+mn-lt"/>
                <a:ea typeface="+mn-ea"/>
                <a:cs typeface="+mn-cs"/>
              </a:rPr>
              <a:t>Beirman</a:t>
            </a:r>
            <a:r>
              <a:rPr lang="en-AU" sz="1200" kern="1200" dirty="0">
                <a:solidFill>
                  <a:schemeClr val="tx1"/>
                </a:solidFill>
                <a:effectLst/>
                <a:latin typeface="+mn-lt"/>
                <a:ea typeface="+mn-ea"/>
                <a:cs typeface="+mn-cs"/>
              </a:rPr>
              <a:t> (2003; 4) relating to a destination crisis will be used, primarily focused on the large-scale nature of the crisis events discussed, these being considered as Category 1, and are beyond the control of destination’s management and tourism authorities: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4242969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Large scale terrorist attacks particularly pose a threat to the international tourism industry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Terrorism may be defined </a:t>
            </a:r>
            <a:r>
              <a:rPr lang="en-US" sz="1200" kern="1200" dirty="0">
                <a:solidFill>
                  <a:schemeClr val="tx1"/>
                </a:solidFill>
                <a:effectLst/>
                <a:latin typeface="+mn-lt"/>
                <a:ea typeface="+mn-ea"/>
                <a:cs typeface="+mn-cs"/>
              </a:rPr>
              <a:t>as:</a:t>
            </a:r>
            <a:endParaRPr lang="en-AU"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...the premeditated use or threat of use of extra-normal violence or brutality by sub-national groups to obtain a political, religious or ideological objective through intimidation of a huge audience, usually not directly involved with the policy making that the terrorists seek to influence (Enders and Sandler, 2002: 145-146).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1942451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Terrorism and tourism are paradoxically linked due to their shared characteristics in which both cross international borders, generally involve citizens of differing countries, and both are inclined to employ travel and communications technologies (</a:t>
            </a:r>
            <a:r>
              <a:rPr lang="en-AU" sz="1200" kern="1200" dirty="0" err="1">
                <a:solidFill>
                  <a:schemeClr val="tx1"/>
                </a:solidFill>
                <a:effectLst/>
                <a:latin typeface="+mn-lt"/>
                <a:ea typeface="+mn-ea"/>
                <a:cs typeface="+mn-cs"/>
              </a:rPr>
              <a:t>Schlagheck</a:t>
            </a:r>
            <a:r>
              <a:rPr lang="en-AU" sz="1200" kern="1200" dirty="0">
                <a:solidFill>
                  <a:schemeClr val="tx1"/>
                </a:solidFill>
                <a:effectLst/>
                <a:latin typeface="+mn-lt"/>
                <a:ea typeface="+mn-ea"/>
                <a:cs typeface="+mn-cs"/>
              </a:rPr>
              <a:t>, 1988; Baker, 2014).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Western tourists are often deliberately targeted by acts of terrorism as they signify or are viewed as ambassadors for their countries; they represent a difference in socio-cultural values and their involvement assures media coverage worldwide (</a:t>
            </a:r>
            <a:r>
              <a:rPr lang="en-AU" sz="1200" kern="1200" dirty="0" err="1">
                <a:solidFill>
                  <a:schemeClr val="tx1"/>
                </a:solidFill>
                <a:effectLst/>
                <a:latin typeface="+mn-lt"/>
                <a:ea typeface="+mn-ea"/>
                <a:cs typeface="+mn-cs"/>
              </a:rPr>
              <a:t>Weimann</a:t>
            </a:r>
            <a:r>
              <a:rPr lang="en-AU" sz="1200" kern="1200" dirty="0">
                <a:solidFill>
                  <a:schemeClr val="tx1"/>
                </a:solidFill>
                <a:effectLst/>
                <a:latin typeface="+mn-lt"/>
                <a:ea typeface="+mn-ea"/>
                <a:cs typeface="+mn-cs"/>
              </a:rPr>
              <a:t> and Winn, 1994; </a:t>
            </a:r>
            <a:r>
              <a:rPr lang="en-AU" sz="1200" kern="1200" dirty="0" err="1">
                <a:solidFill>
                  <a:schemeClr val="tx1"/>
                </a:solidFill>
                <a:effectLst/>
                <a:latin typeface="+mn-lt"/>
                <a:ea typeface="+mn-ea"/>
                <a:cs typeface="+mn-cs"/>
              </a:rPr>
              <a:t>Sonmez</a:t>
            </a:r>
            <a:r>
              <a:rPr lang="en-AU" sz="1200" kern="1200" dirty="0">
                <a:solidFill>
                  <a:schemeClr val="tx1"/>
                </a:solidFill>
                <a:effectLst/>
                <a:latin typeface="+mn-lt"/>
                <a:ea typeface="+mn-ea"/>
                <a:cs typeface="+mn-cs"/>
              </a:rPr>
              <a:t>, 1998).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Due to the nature of terrorist acts being unpredictable in terms of geographical location, timing and scale, destinations and tourism operators face numerous challenges (Evans and Elphick, 2005). Such events are extremely difficult to foresee and as a result, planning for such events is difficult.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1622566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It is difficult to judge the real risk of terrorism and often the tourist’s fear</a:t>
            </a:r>
            <a:r>
              <a:rPr lang="en-AU" sz="1200" i="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of terrorism is not relative to the actual level of risk (Baker, 2014). Although there is a relatively low risk or chance of being affected by terrorism, the threat for tourists is very real which will influence their decision to travel (</a:t>
            </a:r>
            <a:r>
              <a:rPr lang="en-AU" sz="1200" kern="1200" dirty="0" err="1">
                <a:solidFill>
                  <a:schemeClr val="tx1"/>
                </a:solidFill>
                <a:effectLst/>
                <a:latin typeface="+mn-lt"/>
                <a:ea typeface="+mn-ea"/>
                <a:cs typeface="+mn-cs"/>
              </a:rPr>
              <a:t>Sonmez</a:t>
            </a:r>
            <a:r>
              <a:rPr lang="en-AU" sz="1200" kern="1200" dirty="0">
                <a:solidFill>
                  <a:schemeClr val="tx1"/>
                </a:solidFill>
                <a:effectLst/>
                <a:latin typeface="+mn-lt"/>
                <a:ea typeface="+mn-ea"/>
                <a:cs typeface="+mn-cs"/>
              </a:rPr>
              <a:t> and </a:t>
            </a:r>
            <a:r>
              <a:rPr lang="en-AU" sz="1200" kern="1200" dirty="0" err="1">
                <a:solidFill>
                  <a:schemeClr val="tx1"/>
                </a:solidFill>
                <a:effectLst/>
                <a:latin typeface="+mn-lt"/>
                <a:ea typeface="+mn-ea"/>
                <a:cs typeface="+mn-cs"/>
              </a:rPr>
              <a:t>Graefe</a:t>
            </a:r>
            <a:r>
              <a:rPr lang="en-AU" sz="1200" kern="1200" dirty="0">
                <a:solidFill>
                  <a:schemeClr val="tx1"/>
                </a:solidFill>
                <a:effectLst/>
                <a:latin typeface="+mn-lt"/>
                <a:ea typeface="+mn-ea"/>
                <a:cs typeface="+mn-cs"/>
              </a:rPr>
              <a:t>, 1998; Kozak</a:t>
            </a:r>
            <a:r>
              <a:rPr lang="en-AU" sz="1200" i="1" kern="1200" dirty="0">
                <a:solidFill>
                  <a:schemeClr val="tx1"/>
                </a:solidFill>
                <a:effectLst/>
                <a:latin typeface="+mn-lt"/>
                <a:ea typeface="+mn-ea"/>
                <a:cs typeface="+mn-cs"/>
              </a:rPr>
              <a:t> et al.,</a:t>
            </a:r>
            <a:r>
              <a:rPr lang="en-AU" sz="1200" kern="1200" dirty="0">
                <a:solidFill>
                  <a:schemeClr val="tx1"/>
                </a:solidFill>
                <a:effectLst/>
                <a:latin typeface="+mn-lt"/>
                <a:ea typeface="+mn-ea"/>
                <a:cs typeface="+mn-cs"/>
              </a:rPr>
              <a:t> 2007).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For some destinations, persistent terrorism tarnishes the destination's positive image and even jeopardises its entire long-term tourism business. ‘The greatest impact on tourist demand comes from terrorist attacks where tourists and locals are the direct target or victims of the attack’ (Baker, 2014: 64).</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108553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11: Future Proofing a Crisis</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277815"/>
            <a:ext cx="10515600" cy="5078535"/>
          </a:xfrm>
        </p:spPr>
        <p:txBody>
          <a:bodyPr>
            <a:normAutofit lnSpcReduction="10000"/>
          </a:bodyPr>
          <a:lstStyle/>
          <a:p>
            <a:pPr>
              <a:lnSpc>
                <a:spcPct val="110000"/>
              </a:lnSpc>
            </a:pPr>
            <a:r>
              <a:rPr lang="en-AU" dirty="0"/>
              <a:t>Terrorism and tourism are paradoxically linked with both: </a:t>
            </a:r>
          </a:p>
          <a:p>
            <a:pPr lvl="1">
              <a:lnSpc>
                <a:spcPct val="110000"/>
              </a:lnSpc>
            </a:pPr>
            <a:r>
              <a:rPr lang="en-AU" dirty="0"/>
              <a:t>Crossing international borders; </a:t>
            </a:r>
          </a:p>
          <a:p>
            <a:pPr lvl="1">
              <a:lnSpc>
                <a:spcPct val="110000"/>
              </a:lnSpc>
            </a:pPr>
            <a:r>
              <a:rPr lang="en-AU" dirty="0"/>
              <a:t>Generally involve citizens of differing countries; </a:t>
            </a:r>
          </a:p>
          <a:p>
            <a:pPr lvl="1">
              <a:lnSpc>
                <a:spcPct val="110000"/>
              </a:lnSpc>
            </a:pPr>
            <a:r>
              <a:rPr lang="en-AU" dirty="0"/>
              <a:t>Inclined to employ travel and communications technologies. </a:t>
            </a:r>
          </a:p>
          <a:p>
            <a:pPr marL="457200" lvl="1" indent="0" algn="r">
              <a:lnSpc>
                <a:spcPct val="110000"/>
              </a:lnSpc>
              <a:buNone/>
            </a:pPr>
            <a:r>
              <a:rPr lang="en-AU" sz="2200" i="1" dirty="0"/>
              <a:t>(</a:t>
            </a:r>
            <a:r>
              <a:rPr lang="en-AU" sz="2200" i="1" dirty="0" err="1"/>
              <a:t>Schlagheck</a:t>
            </a:r>
            <a:r>
              <a:rPr lang="en-AU" sz="2200" i="1" dirty="0"/>
              <a:t>, 1988; Baker, 2014). </a:t>
            </a:r>
          </a:p>
          <a:p>
            <a:pPr>
              <a:lnSpc>
                <a:spcPct val="110000"/>
              </a:lnSpc>
            </a:pPr>
            <a:r>
              <a:rPr lang="en-AU" dirty="0"/>
              <a:t>Western tourists are often deliberately targeted by acts of terrorism</a:t>
            </a:r>
          </a:p>
          <a:p>
            <a:pPr lvl="1">
              <a:lnSpc>
                <a:spcPct val="110000"/>
              </a:lnSpc>
            </a:pPr>
            <a:r>
              <a:rPr lang="en-AU" dirty="0"/>
              <a:t>Often represent a difference in socio-cultural values and their involvement assures media coverage worldwide. </a:t>
            </a:r>
          </a:p>
          <a:p>
            <a:pPr marL="457200" lvl="1" indent="0" algn="r">
              <a:lnSpc>
                <a:spcPct val="110000"/>
              </a:lnSpc>
              <a:buNone/>
            </a:pPr>
            <a:r>
              <a:rPr lang="en-AU" sz="2200" i="1" dirty="0"/>
              <a:t>(</a:t>
            </a:r>
            <a:r>
              <a:rPr lang="en-AU" sz="2200" i="1" dirty="0" err="1"/>
              <a:t>Weimann</a:t>
            </a:r>
            <a:r>
              <a:rPr lang="en-AU" sz="2200" i="1" dirty="0"/>
              <a:t> and Winn, 1994; </a:t>
            </a:r>
            <a:r>
              <a:rPr lang="en-AU" sz="2200" i="1" dirty="0" err="1"/>
              <a:t>Sonmez</a:t>
            </a:r>
            <a:r>
              <a:rPr lang="en-AU" sz="2200" i="1" dirty="0"/>
              <a:t>, 1998). </a:t>
            </a:r>
          </a:p>
          <a:p>
            <a:pPr>
              <a:lnSpc>
                <a:spcPct val="110000"/>
              </a:lnSpc>
            </a:pPr>
            <a:r>
              <a:rPr lang="en-AU" dirty="0"/>
              <a:t>Such events are extremely difficult to foresee and therefore planning for terrorism related events is difficult.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22851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lstStyle/>
          <a:p>
            <a:pPr>
              <a:lnSpc>
                <a:spcPct val="100000"/>
              </a:lnSpc>
            </a:pPr>
            <a:r>
              <a:rPr lang="en-AU" dirty="0"/>
              <a:t>It is difficult to judge the real risk of terrorism and often the tourist’s fear</a:t>
            </a:r>
            <a:r>
              <a:rPr lang="en-AU" i="1" dirty="0"/>
              <a:t> </a:t>
            </a:r>
            <a:r>
              <a:rPr lang="en-AU" dirty="0"/>
              <a:t>of terrorism is not relative to the actual level of risk </a:t>
            </a:r>
            <a:r>
              <a:rPr lang="en-AU" sz="2400" i="1" dirty="0"/>
              <a:t>(Baker, 2014).</a:t>
            </a:r>
          </a:p>
          <a:p>
            <a:pPr>
              <a:lnSpc>
                <a:spcPct val="100000"/>
              </a:lnSpc>
            </a:pPr>
            <a:endParaRPr lang="en-AU" dirty="0"/>
          </a:p>
          <a:p>
            <a:pPr>
              <a:lnSpc>
                <a:spcPct val="100000"/>
              </a:lnSpc>
            </a:pPr>
            <a:r>
              <a:rPr lang="en-AU" dirty="0"/>
              <a:t> Persistent terrorism tarnishes the destination's positive image and even jeopardises its entire long-term tourism business. </a:t>
            </a:r>
          </a:p>
          <a:p>
            <a:pPr>
              <a:lnSpc>
                <a:spcPct val="100000"/>
              </a:lnSpc>
            </a:pPr>
            <a:endParaRPr lang="en-AU" dirty="0"/>
          </a:p>
          <a:p>
            <a:pPr marL="0" indent="0" algn="r">
              <a:lnSpc>
                <a:spcPct val="100000"/>
              </a:lnSpc>
              <a:buNone/>
            </a:pPr>
            <a:r>
              <a:rPr lang="en-AU" dirty="0"/>
              <a:t>“The greatest impact on tourist demand comes from terrorist attacks where tourists and locals are the direct target or victims of the attack”. </a:t>
            </a:r>
            <a:r>
              <a:rPr lang="en-AU" sz="2400" i="1" dirty="0"/>
              <a:t>Baker (2014: 64)</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9011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buNone/>
            </a:pPr>
            <a:r>
              <a:rPr lang="en-AU" sz="3000" b="1" i="1" dirty="0"/>
              <a:t>Examples of Terrorism Affecting Tourism</a:t>
            </a:r>
          </a:p>
          <a:p>
            <a:r>
              <a:rPr lang="en-AU" sz="3000" dirty="0"/>
              <a:t>Various attacks in France between 2012-2018 (see case study)</a:t>
            </a:r>
          </a:p>
          <a:p>
            <a:r>
              <a:rPr lang="en-AU" sz="3000" dirty="0"/>
              <a:t>Bali bombings in 2002 and 2005</a:t>
            </a:r>
          </a:p>
          <a:p>
            <a:r>
              <a:rPr lang="en-AU" sz="3000" dirty="0"/>
              <a:t>9/11 New York in 2001</a:t>
            </a:r>
          </a:p>
          <a:p>
            <a:r>
              <a:rPr lang="en-AU" sz="3000" dirty="0"/>
              <a:t>Cairo tourist bus attack in 1993</a:t>
            </a:r>
          </a:p>
          <a:p>
            <a:r>
              <a:rPr lang="en-AU" sz="3000" dirty="0"/>
              <a:t>Munich Olympic Games in 1972</a:t>
            </a:r>
          </a:p>
          <a:p>
            <a:endParaRPr lang="en-AU" sz="3000" dirty="0"/>
          </a:p>
          <a:p>
            <a:endParaRPr lang="en-AU" sz="3000"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0388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r>
              <a:rPr lang="en-AU" dirty="0"/>
              <a:t>Natural disasters characteristically damage the natural environment, tourism industry resources and service facilities, as well as often undermine the future tourism industry market. </a:t>
            </a:r>
          </a:p>
          <a:p>
            <a:pPr marL="0" indent="0" algn="r">
              <a:lnSpc>
                <a:spcPct val="100000"/>
              </a:lnSpc>
              <a:buNone/>
            </a:pPr>
            <a:r>
              <a:rPr lang="en-AU" sz="2600" i="1" dirty="0"/>
              <a:t>(</a:t>
            </a:r>
            <a:r>
              <a:rPr lang="en-AU" sz="2600" i="1" dirty="0" err="1"/>
              <a:t>Nian</a:t>
            </a:r>
            <a:r>
              <a:rPr lang="en-AU" sz="2600" i="1" dirty="0"/>
              <a:t> et al.,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32008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buNone/>
            </a:pPr>
            <a:r>
              <a:rPr lang="en-AU" sz="3000" dirty="0"/>
              <a:t>Impacts may include:</a:t>
            </a:r>
          </a:p>
          <a:p>
            <a:r>
              <a:rPr lang="en-AU" dirty="0"/>
              <a:t>Physical damage to the environment;</a:t>
            </a:r>
          </a:p>
          <a:p>
            <a:r>
              <a:rPr lang="en-AU" dirty="0"/>
              <a:t>Loss of lives and homes;</a:t>
            </a:r>
          </a:p>
          <a:p>
            <a:r>
              <a:rPr lang="en-AU" dirty="0"/>
              <a:t>Disruption and/or closure of businesses;</a:t>
            </a:r>
          </a:p>
          <a:p>
            <a:r>
              <a:rPr lang="en-AU" dirty="0"/>
              <a:t>Instant and prolonged decrease in tourist visitation;</a:t>
            </a:r>
          </a:p>
          <a:p>
            <a:r>
              <a:rPr lang="en-AU" dirty="0"/>
              <a:t>Lengthy recovery process;</a:t>
            </a:r>
          </a:p>
          <a:p>
            <a:r>
              <a:rPr lang="en-AU" dirty="0"/>
              <a:t>Secondary impact to the surrounding region.</a:t>
            </a:r>
          </a:p>
          <a:p>
            <a:pPr marL="0" indent="0">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9438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marL="0" indent="0">
              <a:buNone/>
            </a:pPr>
            <a:r>
              <a:rPr lang="en-AU" b="1" i="1" dirty="0"/>
              <a:t>Examples of Natural Disasters Affecting Tourism</a:t>
            </a:r>
          </a:p>
          <a:p>
            <a:r>
              <a:rPr lang="en-AU" dirty="0"/>
              <a:t>Australian Bushfires in 2020</a:t>
            </a:r>
          </a:p>
          <a:p>
            <a:r>
              <a:rPr lang="en-AU" dirty="0"/>
              <a:t>White Island Volcanic Eruption in 2019</a:t>
            </a:r>
          </a:p>
          <a:p>
            <a:r>
              <a:rPr lang="en-AU" dirty="0"/>
              <a:t>Christchurch Earthquake in 2016</a:t>
            </a:r>
          </a:p>
          <a:p>
            <a:r>
              <a:rPr lang="en-AU" dirty="0"/>
              <a:t>Hurricane Katrina in 2005</a:t>
            </a:r>
          </a:p>
          <a:p>
            <a:r>
              <a:rPr lang="en-AU" dirty="0"/>
              <a:t>Indian Ocean Tsunami in 2004</a:t>
            </a:r>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700476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a:lnSpc>
                <a:spcPct val="100000"/>
              </a:lnSpc>
            </a:pPr>
            <a:r>
              <a:rPr lang="en-AU" dirty="0"/>
              <a:t>Over the last ten years there have been </a:t>
            </a:r>
            <a:r>
              <a:rPr lang="en-AU" i="1" dirty="0"/>
              <a:t>five</a:t>
            </a:r>
            <a:r>
              <a:rPr lang="en-AU" dirty="0"/>
              <a:t> declarations of international public health emergencies: </a:t>
            </a:r>
          </a:p>
          <a:p>
            <a:pPr marL="971550" lvl="1" indent="-514350">
              <a:lnSpc>
                <a:spcPct val="100000"/>
              </a:lnSpc>
              <a:buFont typeface="+mj-lt"/>
              <a:buAutoNum type="arabicPeriod"/>
            </a:pPr>
            <a:r>
              <a:rPr lang="en-AU" sz="2600" dirty="0"/>
              <a:t>2009 swine flu pandemic; </a:t>
            </a:r>
          </a:p>
          <a:p>
            <a:pPr marL="971550" lvl="1" indent="-514350">
              <a:lnSpc>
                <a:spcPct val="100000"/>
              </a:lnSpc>
              <a:buFont typeface="+mj-lt"/>
              <a:buAutoNum type="arabicPeriod"/>
            </a:pPr>
            <a:r>
              <a:rPr lang="en-AU" sz="2600" dirty="0"/>
              <a:t>2014 polio outbreak; </a:t>
            </a:r>
          </a:p>
          <a:p>
            <a:pPr marL="971550" lvl="1" indent="-514350">
              <a:lnSpc>
                <a:spcPct val="100000"/>
              </a:lnSpc>
              <a:buFont typeface="+mj-lt"/>
              <a:buAutoNum type="arabicPeriod"/>
            </a:pPr>
            <a:r>
              <a:rPr lang="en-AU" sz="2600" dirty="0"/>
              <a:t>2014 Western Africa Ebola outbreak; </a:t>
            </a:r>
          </a:p>
          <a:p>
            <a:pPr marL="971550" lvl="1" indent="-514350">
              <a:lnSpc>
                <a:spcPct val="100000"/>
              </a:lnSpc>
              <a:buFont typeface="+mj-lt"/>
              <a:buAutoNum type="arabicPeriod"/>
            </a:pPr>
            <a:r>
              <a:rPr lang="en-AU" sz="2600" dirty="0"/>
              <a:t>2015 Zika virus outbreak;</a:t>
            </a:r>
          </a:p>
          <a:p>
            <a:pPr marL="971550" lvl="1" indent="-514350">
              <a:lnSpc>
                <a:spcPct val="100000"/>
              </a:lnSpc>
              <a:buFont typeface="+mj-lt"/>
              <a:buAutoNum type="arabicPeriod"/>
            </a:pPr>
            <a:r>
              <a:rPr lang="en-AU" sz="2600" dirty="0"/>
              <a:t>2019 Ebola outbreak in the Democratic Republic of the Congo. </a:t>
            </a:r>
          </a:p>
          <a:p>
            <a:pPr marL="0" indent="0" algn="r">
              <a:lnSpc>
                <a:spcPct val="100000"/>
              </a:lnSpc>
              <a:buNone/>
            </a:pPr>
            <a:r>
              <a:rPr lang="en-AU" i="1" dirty="0"/>
              <a:t>(Reynolds, 2020).</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866143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sz="half" idx="1"/>
          </p:nvPr>
        </p:nvSpPr>
        <p:spPr>
          <a:xfrm>
            <a:off x="838200" y="1641475"/>
            <a:ext cx="5181600" cy="4535488"/>
          </a:xfrm>
        </p:spPr>
        <p:txBody>
          <a:bodyPr>
            <a:normAutofit/>
          </a:bodyPr>
          <a:lstStyle/>
          <a:p>
            <a:pPr marL="0" indent="0">
              <a:lnSpc>
                <a:spcPct val="100000"/>
              </a:lnSpc>
              <a:buNone/>
            </a:pPr>
            <a:r>
              <a:rPr lang="en-AU" b="1" dirty="0"/>
              <a:t>SARS</a:t>
            </a:r>
          </a:p>
          <a:p>
            <a:pPr>
              <a:lnSpc>
                <a:spcPct val="100000"/>
              </a:lnSpc>
            </a:pPr>
            <a:r>
              <a:rPr lang="en-AU" dirty="0"/>
              <a:t>Spread restricted to Asian countries</a:t>
            </a:r>
          </a:p>
          <a:p>
            <a:pPr>
              <a:lnSpc>
                <a:spcPct val="100000"/>
              </a:lnSpc>
            </a:pPr>
            <a:r>
              <a:rPr lang="en-AU" dirty="0"/>
              <a:t>Recommended 14 day quarantine period</a:t>
            </a:r>
          </a:p>
          <a:p>
            <a:pPr>
              <a:lnSpc>
                <a:spcPct val="100000"/>
              </a:lnSpc>
            </a:pPr>
            <a:r>
              <a:rPr lang="en-AU" dirty="0"/>
              <a:t>Airport exit screening measures, mask wearing and vigorous testing</a:t>
            </a:r>
          </a:p>
          <a:p>
            <a:pPr>
              <a:lnSpc>
                <a:spcPct val="100000"/>
              </a:lnSpc>
            </a:pPr>
            <a:endParaRPr lang="en-AU" dirty="0"/>
          </a:p>
          <a:p>
            <a:pPr>
              <a:lnSpc>
                <a:spcPct val="100000"/>
              </a:lnSpc>
            </a:pPr>
            <a:endParaRPr lang="en-AU" dirty="0"/>
          </a:p>
          <a:p>
            <a:pPr lvl="1">
              <a:lnSpc>
                <a:spcPct val="100000"/>
              </a:lnSpc>
            </a:pPr>
            <a:endParaRPr lang="en-AU" dirty="0"/>
          </a:p>
        </p:txBody>
      </p:sp>
      <p:sp>
        <p:nvSpPr>
          <p:cNvPr id="5" name="Content Placeholder 4">
            <a:extLst>
              <a:ext uri="{FF2B5EF4-FFF2-40B4-BE49-F238E27FC236}">
                <a16:creationId xmlns:a16="http://schemas.microsoft.com/office/drawing/2014/main" id="{795FE1AB-4E77-4E0F-86A4-31F8EBDBC7AF}"/>
              </a:ext>
            </a:extLst>
          </p:cNvPr>
          <p:cNvSpPr>
            <a:spLocks noGrp="1"/>
          </p:cNvSpPr>
          <p:nvPr>
            <p:ph sz="half" idx="2"/>
          </p:nvPr>
        </p:nvSpPr>
        <p:spPr>
          <a:xfrm>
            <a:off x="6172200" y="1570892"/>
            <a:ext cx="5181600" cy="4606071"/>
          </a:xfrm>
        </p:spPr>
        <p:txBody>
          <a:bodyPr>
            <a:normAutofit/>
          </a:bodyPr>
          <a:lstStyle/>
          <a:p>
            <a:pPr marL="0" indent="0">
              <a:lnSpc>
                <a:spcPct val="100000"/>
              </a:lnSpc>
              <a:buNone/>
            </a:pPr>
            <a:r>
              <a:rPr lang="en-AU" b="1" dirty="0"/>
              <a:t>COVID-19</a:t>
            </a:r>
          </a:p>
          <a:p>
            <a:pPr>
              <a:lnSpc>
                <a:spcPct val="100000"/>
              </a:lnSpc>
            </a:pPr>
            <a:r>
              <a:rPr lang="en-AU" dirty="0"/>
              <a:t>Global spread</a:t>
            </a:r>
          </a:p>
          <a:p>
            <a:pPr>
              <a:lnSpc>
                <a:spcPct val="100000"/>
              </a:lnSpc>
            </a:pPr>
            <a:r>
              <a:rPr lang="en-AU" dirty="0"/>
              <a:t>Closure of international borders and banning arrivals to airports and ports</a:t>
            </a:r>
          </a:p>
          <a:p>
            <a:pPr>
              <a:lnSpc>
                <a:spcPct val="100000"/>
              </a:lnSpc>
            </a:pPr>
            <a:r>
              <a:rPr lang="en-AU" dirty="0"/>
              <a:t>International flights cancelled </a:t>
            </a:r>
          </a:p>
          <a:p>
            <a:pPr>
              <a:lnSpc>
                <a:spcPct val="100000"/>
              </a:lnSpc>
            </a:pPr>
            <a:r>
              <a:rPr lang="en-AU" dirty="0"/>
              <a:t>14 day hotel quarantine rules</a:t>
            </a:r>
          </a:p>
          <a:p>
            <a:pPr>
              <a:lnSpc>
                <a:spcPct val="100000"/>
              </a:lnSpc>
            </a:pPr>
            <a:r>
              <a:rPr lang="en-AU" dirty="0"/>
              <a:t>Temperature checks, mask wearing and vigorous testing </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94714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marL="0" indent="0">
              <a:lnSpc>
                <a:spcPct val="100000"/>
              </a:lnSpc>
              <a:buNone/>
            </a:pPr>
            <a:r>
              <a:rPr lang="en-AU" sz="3000" b="1" dirty="0"/>
              <a:t>COVID-19 Impacts</a:t>
            </a:r>
          </a:p>
          <a:p>
            <a:pPr>
              <a:lnSpc>
                <a:spcPct val="100000"/>
              </a:lnSpc>
            </a:pPr>
            <a:r>
              <a:rPr lang="en-AU" dirty="0"/>
              <a:t>High number of confirmed cases and deaths in Europe, USA, UK</a:t>
            </a:r>
          </a:p>
          <a:p>
            <a:pPr lvl="1">
              <a:lnSpc>
                <a:spcPct val="100000"/>
              </a:lnSpc>
            </a:pPr>
            <a:r>
              <a:rPr lang="en-AU" dirty="0"/>
              <a:t>Globally over 11.8 million cases and 545,481 deaths*</a:t>
            </a:r>
          </a:p>
          <a:p>
            <a:pPr>
              <a:lnSpc>
                <a:spcPct val="100000"/>
              </a:lnSpc>
            </a:pPr>
            <a:r>
              <a:rPr lang="en-AU" dirty="0"/>
              <a:t>Up to 90% of international flights grounded and 20,000 staff stood down</a:t>
            </a:r>
          </a:p>
          <a:p>
            <a:pPr>
              <a:lnSpc>
                <a:spcPct val="100000"/>
              </a:lnSpc>
            </a:pPr>
            <a:r>
              <a:rPr lang="en-AU" dirty="0"/>
              <a:t>Predicted that 120 million jobs are at risk, with economic damage likely to exceed over $1 trillion (UNWTO, 2020)</a:t>
            </a:r>
          </a:p>
          <a:p>
            <a:pPr lvl="1">
              <a:lnSpc>
                <a:spcPct val="100000"/>
              </a:lnSpc>
            </a:pPr>
            <a:r>
              <a:rPr lang="en-AU" dirty="0"/>
              <a:t>Set the global tourism industry back 20 years</a:t>
            </a:r>
          </a:p>
          <a:p>
            <a:pPr lvl="1">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317987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825625"/>
            <a:ext cx="10515600" cy="4434498"/>
          </a:xfrm>
        </p:spPr>
        <p:txBody>
          <a:bodyPr>
            <a:normAutofit fontScale="92500" lnSpcReduction="10000"/>
          </a:bodyPr>
          <a:lstStyle/>
          <a:p>
            <a:pPr>
              <a:lnSpc>
                <a:spcPct val="110000"/>
              </a:lnSpc>
            </a:pPr>
            <a:r>
              <a:rPr lang="en-AU" dirty="0"/>
              <a:t>Many destinations use past crisis events as motivation for action and as examples for future crisis management planning. </a:t>
            </a:r>
          </a:p>
          <a:p>
            <a:pPr>
              <a:lnSpc>
                <a:spcPct val="110000"/>
              </a:lnSpc>
            </a:pPr>
            <a:endParaRPr lang="en-AU" dirty="0"/>
          </a:p>
          <a:p>
            <a:pPr>
              <a:lnSpc>
                <a:spcPct val="110000"/>
              </a:lnSpc>
            </a:pPr>
            <a:r>
              <a:rPr lang="en-AU" dirty="0"/>
              <a:t>The preparedness levels within the tourism industry historically remains low.</a:t>
            </a:r>
          </a:p>
          <a:p>
            <a:pPr>
              <a:lnSpc>
                <a:spcPct val="110000"/>
              </a:lnSpc>
            </a:pPr>
            <a:endParaRPr lang="en-AU" dirty="0"/>
          </a:p>
          <a:p>
            <a:pPr>
              <a:lnSpc>
                <a:spcPct val="110000"/>
              </a:lnSpc>
            </a:pPr>
            <a:r>
              <a:rPr lang="en-AU" dirty="0"/>
              <a:t>Primary reasons for this viewpoint are attributed to beliefs that disasters are unlikely to occur, a lack of funding, time, and expertise in crisis management.</a:t>
            </a:r>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6992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lstStyle/>
          <a:p>
            <a:pPr>
              <a:lnSpc>
                <a:spcPct val="100000"/>
              </a:lnSpc>
            </a:pPr>
            <a:r>
              <a:rPr lang="en-AU" dirty="0"/>
              <a:t>Introduction</a:t>
            </a:r>
          </a:p>
          <a:p>
            <a:pPr>
              <a:lnSpc>
                <a:spcPct val="100000"/>
              </a:lnSpc>
            </a:pPr>
            <a:r>
              <a:rPr lang="en-AU" dirty="0"/>
              <a:t>The impact of crises on the international tourism industry</a:t>
            </a:r>
          </a:p>
          <a:p>
            <a:pPr lvl="1">
              <a:lnSpc>
                <a:spcPct val="100000"/>
              </a:lnSpc>
            </a:pPr>
            <a:r>
              <a:rPr lang="en-AU" dirty="0"/>
              <a:t>The impacts of terrorism</a:t>
            </a:r>
          </a:p>
          <a:p>
            <a:pPr lvl="1">
              <a:lnSpc>
                <a:spcPct val="100000"/>
              </a:lnSpc>
            </a:pPr>
            <a:r>
              <a:rPr lang="en-AU" dirty="0"/>
              <a:t>The impacts of natural disasters</a:t>
            </a:r>
          </a:p>
          <a:p>
            <a:pPr lvl="1">
              <a:lnSpc>
                <a:spcPct val="100000"/>
              </a:lnSpc>
            </a:pPr>
            <a:r>
              <a:rPr lang="en-AU" dirty="0"/>
              <a:t>The impacts of disease outbreaks</a:t>
            </a:r>
          </a:p>
          <a:p>
            <a:pPr>
              <a:lnSpc>
                <a:spcPct val="100000"/>
              </a:lnSpc>
            </a:pPr>
            <a:r>
              <a:rPr lang="en-AU" dirty="0"/>
              <a:t>Crisis management models and preparedness strategies</a:t>
            </a:r>
          </a:p>
          <a:p>
            <a:pPr>
              <a:lnSpc>
                <a:spcPct val="100000"/>
              </a:lnSpc>
            </a:pPr>
            <a:r>
              <a:rPr lang="en-AU" dirty="0"/>
              <a:t>Future approaches to tourism destination crisis management</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pPr marL="0" indent="0">
              <a:lnSpc>
                <a:spcPct val="100000"/>
              </a:lnSpc>
              <a:buNone/>
            </a:pPr>
            <a:r>
              <a:rPr lang="en-AU" dirty="0"/>
              <a:t>Many crisis or disaster management models involve a multi-phase approach including a series of sequential stages:</a:t>
            </a:r>
          </a:p>
          <a:p>
            <a:pPr lvl="1">
              <a:lnSpc>
                <a:spcPct val="100000"/>
              </a:lnSpc>
            </a:pPr>
            <a:r>
              <a:rPr lang="en-AU" sz="2600" dirty="0"/>
              <a:t>Initial risk assessment; </a:t>
            </a:r>
          </a:p>
          <a:p>
            <a:pPr lvl="1">
              <a:lnSpc>
                <a:spcPct val="100000"/>
              </a:lnSpc>
            </a:pPr>
            <a:r>
              <a:rPr lang="en-AU" sz="2600" dirty="0"/>
              <a:t>Prevention;</a:t>
            </a:r>
          </a:p>
          <a:p>
            <a:pPr lvl="1">
              <a:lnSpc>
                <a:spcPct val="100000"/>
              </a:lnSpc>
            </a:pPr>
            <a:r>
              <a:rPr lang="en-AU" sz="2600" dirty="0"/>
              <a:t>Preparedness;</a:t>
            </a:r>
          </a:p>
          <a:p>
            <a:pPr lvl="1">
              <a:lnSpc>
                <a:spcPct val="100000"/>
              </a:lnSpc>
            </a:pPr>
            <a:r>
              <a:rPr lang="en-AU" sz="2600" dirty="0"/>
              <a:t>Crisis response strategy;  </a:t>
            </a:r>
          </a:p>
          <a:p>
            <a:pPr lvl="1">
              <a:lnSpc>
                <a:spcPct val="100000"/>
              </a:lnSpc>
            </a:pPr>
            <a:r>
              <a:rPr lang="en-AU" sz="2600" dirty="0"/>
              <a:t>Facilitating the recovery process;</a:t>
            </a:r>
          </a:p>
          <a:p>
            <a:pPr lvl="1">
              <a:lnSpc>
                <a:spcPct val="100000"/>
              </a:lnSpc>
            </a:pPr>
            <a:r>
              <a:rPr lang="en-AU" sz="2600" dirty="0"/>
              <a:t>Evaluation of the process.</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55920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pPr>
              <a:lnSpc>
                <a:spcPct val="100000"/>
              </a:lnSpc>
            </a:pPr>
            <a:r>
              <a:rPr lang="en-AU" dirty="0"/>
              <a:t>Faulkner (2001) proposes a six stage framework for understanding the various steps of a destination crisis: Pre-event; Prodromal; Emergency; Intermediate; Recovery and; Resolution. </a:t>
            </a:r>
          </a:p>
          <a:p>
            <a:pPr>
              <a:lnSpc>
                <a:spcPct val="100000"/>
              </a:lnSpc>
            </a:pPr>
            <a:endParaRPr lang="en-AU" dirty="0"/>
          </a:p>
          <a:p>
            <a:pPr>
              <a:lnSpc>
                <a:spcPct val="100000"/>
              </a:lnSpc>
            </a:pPr>
            <a:r>
              <a:rPr lang="en-AU" dirty="0"/>
              <a:t>Ritchie’s (2004) Crisis and Disaster Management Model, which builds upon Faulkner’s (2001) model, consists of a three step approach: Prevention and planning; Strategic implementation and; Resolution, evaluation and feedback. </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690276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pPr marL="0" indent="0" algn="ctr">
              <a:lnSpc>
                <a:spcPct val="100000"/>
              </a:lnSpc>
              <a:buNone/>
            </a:pPr>
            <a:r>
              <a:rPr lang="en-AU" dirty="0"/>
              <a:t>The travel sector must: prepare contingency plans; define decisional and informational roles and responsibilities; maintain a level of flexibility; and, ensure an evaluation is conducted once the immediate crisis is over to review and allow for future improvement within the management process. </a:t>
            </a:r>
          </a:p>
          <a:p>
            <a:pPr marL="0" indent="0" algn="r">
              <a:lnSpc>
                <a:spcPct val="100000"/>
              </a:lnSpc>
              <a:buNone/>
            </a:pPr>
            <a:r>
              <a:rPr lang="en-AU" sz="2600" i="1" dirty="0"/>
              <a:t>Evans and Elphick (2005: 148-149)</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53842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690688"/>
            <a:ext cx="10515600" cy="4486275"/>
          </a:xfrm>
        </p:spPr>
        <p:txBody>
          <a:bodyPr>
            <a:normAutofit fontScale="92500" lnSpcReduction="10000"/>
          </a:bodyPr>
          <a:lstStyle/>
          <a:p>
            <a:pPr marL="0" indent="0">
              <a:lnSpc>
                <a:spcPct val="100000"/>
              </a:lnSpc>
              <a:buNone/>
            </a:pPr>
            <a:r>
              <a:rPr lang="en-AU" dirty="0"/>
              <a:t>Key themes to emerge from the literature related to media sensationalism: </a:t>
            </a:r>
          </a:p>
          <a:p>
            <a:pPr lvl="1">
              <a:lnSpc>
                <a:spcPct val="100000"/>
              </a:lnSpc>
            </a:pPr>
            <a:r>
              <a:rPr lang="en-AU" dirty="0"/>
              <a:t>a lack of communication amongst stakeholders; </a:t>
            </a:r>
          </a:p>
          <a:p>
            <a:pPr lvl="1">
              <a:lnSpc>
                <a:spcPct val="100000"/>
              </a:lnSpc>
            </a:pPr>
            <a:r>
              <a:rPr lang="en-AU" dirty="0"/>
              <a:t>the value of effective marketing message selection; </a:t>
            </a:r>
          </a:p>
          <a:p>
            <a:pPr lvl="1">
              <a:lnSpc>
                <a:spcPct val="100000"/>
              </a:lnSpc>
            </a:pPr>
            <a:r>
              <a:rPr lang="en-AU" dirty="0"/>
              <a:t>lack of disaster-management plans; </a:t>
            </a:r>
          </a:p>
          <a:p>
            <a:pPr lvl="1">
              <a:lnSpc>
                <a:spcPct val="100000"/>
              </a:lnSpc>
            </a:pPr>
            <a:r>
              <a:rPr lang="en-AU" dirty="0"/>
              <a:t>destination image and reputation loss; </a:t>
            </a:r>
          </a:p>
          <a:p>
            <a:pPr lvl="1">
              <a:lnSpc>
                <a:spcPct val="100000"/>
              </a:lnSpc>
            </a:pPr>
            <a:r>
              <a:rPr lang="en-AU" dirty="0"/>
              <a:t>tourist behaviour changes following a crisis and/or disaster. </a:t>
            </a:r>
          </a:p>
          <a:p>
            <a:pPr marL="0" indent="0" algn="ctr">
              <a:lnSpc>
                <a:spcPct val="100000"/>
              </a:lnSpc>
              <a:buNone/>
            </a:pPr>
            <a:endParaRPr lang="en-AU" dirty="0"/>
          </a:p>
          <a:p>
            <a:pPr marL="0" indent="0" algn="ctr">
              <a:lnSpc>
                <a:spcPct val="100000"/>
              </a:lnSpc>
              <a:buNone/>
            </a:pPr>
            <a:r>
              <a:rPr lang="en-AU" dirty="0"/>
              <a:t>Effective and timely responses, relationship marketing and destination image restoration were considered important in effective destination crisis management.</a:t>
            </a:r>
          </a:p>
          <a:p>
            <a:pPr marL="0" indent="0" algn="r">
              <a:lnSpc>
                <a:spcPct val="100000"/>
              </a:lnSpc>
              <a:buNone/>
            </a:pPr>
            <a:r>
              <a:rPr lang="en-AU" sz="2600" i="1" dirty="0"/>
              <a:t>Mair et al. (2016)</a:t>
            </a:r>
          </a:p>
          <a:p>
            <a:pPr marL="0" indent="0" algn="ctr">
              <a:lnSpc>
                <a:spcPct val="100000"/>
              </a:lnSpc>
              <a:buNone/>
            </a:pPr>
            <a:endParaRPr lang="en-AU" sz="2600" i="1"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09844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825624"/>
            <a:ext cx="10515600" cy="4530725"/>
          </a:xfrm>
        </p:spPr>
        <p:txBody>
          <a:bodyPr>
            <a:normAutofit/>
          </a:bodyPr>
          <a:lstStyle/>
          <a:p>
            <a:pPr>
              <a:lnSpc>
                <a:spcPct val="120000"/>
              </a:lnSpc>
              <a:spcAft>
                <a:spcPts val="1000"/>
              </a:spcAft>
            </a:pPr>
            <a:r>
              <a:rPr lang="en-AU" dirty="0"/>
              <a:t>Crises are changing shape and becoming more complex in nature.</a:t>
            </a:r>
            <a:endParaRPr lang="en-AU" sz="2600" dirty="0"/>
          </a:p>
          <a:p>
            <a:pPr>
              <a:lnSpc>
                <a:spcPct val="120000"/>
              </a:lnSpc>
              <a:spcAft>
                <a:spcPts val="1000"/>
              </a:spcAft>
            </a:pPr>
            <a:r>
              <a:rPr lang="en-AU" dirty="0"/>
              <a:t>Crises are becoming increasingly transboundary and interconnected due to globalisation, increased mass communication, social fragmentation and changes to state authority.</a:t>
            </a:r>
            <a:endParaRPr lang="en-AU" sz="2600" dirty="0"/>
          </a:p>
          <a:p>
            <a:pPr>
              <a:lnSpc>
                <a:spcPct val="120000"/>
              </a:lnSpc>
              <a:spcAft>
                <a:spcPts val="1000"/>
              </a:spcAft>
            </a:pPr>
            <a:r>
              <a:rPr lang="en-AU" dirty="0"/>
              <a:t>Likewise, disasters have changed in nature and magnitude, especially in relation to terror-related crises.</a:t>
            </a:r>
            <a:endParaRPr lang="en-AU" sz="2600"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3336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r>
              <a:rPr lang="en-AU" dirty="0"/>
              <a:t>More proactive and flexible approach to future crisis management</a:t>
            </a:r>
          </a:p>
          <a:p>
            <a:pPr lvl="1"/>
            <a:r>
              <a:rPr lang="en-AU" dirty="0"/>
              <a:t>‘Open’ tourism system</a:t>
            </a:r>
          </a:p>
          <a:p>
            <a:pPr marL="457200" lvl="1" indent="0">
              <a:buNone/>
            </a:pPr>
            <a:endParaRPr lang="en-AU" dirty="0"/>
          </a:p>
          <a:p>
            <a:r>
              <a:rPr lang="en-AU" dirty="0"/>
              <a:t>Need to better understand the impacts and relationships within the industry </a:t>
            </a:r>
          </a:p>
          <a:p>
            <a:pPr lvl="1"/>
            <a:r>
              <a:rPr lang="en-AU" dirty="0"/>
              <a:t>Application of a ‘systems thinking’ approach </a:t>
            </a:r>
          </a:p>
          <a:p>
            <a:pPr lvl="1"/>
            <a:r>
              <a:rPr lang="en-AU" dirty="0"/>
              <a:t>Incorporate elements of ‘surprise management’</a:t>
            </a:r>
          </a:p>
          <a:p>
            <a:pPr lvl="1"/>
            <a:r>
              <a:rPr lang="en-AU" dirty="0"/>
              <a:t>Role of the Destination Management Organisation (DMO)</a:t>
            </a:r>
          </a:p>
          <a:p>
            <a:pPr lvl="1"/>
            <a:endParaRPr lang="en-AU"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754487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199" y="1825625"/>
            <a:ext cx="10650415" cy="4351338"/>
          </a:xfrm>
        </p:spPr>
        <p:txBody>
          <a:bodyPr/>
          <a:lstStyle/>
          <a:p>
            <a:pPr marL="0" indent="0">
              <a:buNone/>
            </a:pPr>
            <a:r>
              <a:rPr lang="en-AU" b="1" i="1" dirty="0"/>
              <a:t>Recommendations</a:t>
            </a:r>
          </a:p>
          <a:p>
            <a:r>
              <a:rPr lang="en-AU" dirty="0"/>
              <a:t>Effective early warning systems and appropriate maintenance of these systems</a:t>
            </a:r>
          </a:p>
          <a:p>
            <a:r>
              <a:rPr lang="en-AU" dirty="0"/>
              <a:t>Effective communication plan and processes developed</a:t>
            </a:r>
          </a:p>
          <a:p>
            <a:r>
              <a:rPr lang="en-AU" dirty="0"/>
              <a:t>Flexible crisis management plan in place</a:t>
            </a:r>
          </a:p>
          <a:p>
            <a:r>
              <a:rPr lang="en-AU" dirty="0"/>
              <a:t>Various scenarios considered</a:t>
            </a:r>
          </a:p>
          <a:p>
            <a:r>
              <a:rPr lang="en-AU" dirty="0"/>
              <a:t>Involvement of DMOs as leaders and facilitators</a:t>
            </a:r>
          </a:p>
          <a:p>
            <a:r>
              <a:rPr lang="en-AU" dirty="0"/>
              <a:t>Evaluation of crisis management plan</a:t>
            </a:r>
          </a:p>
          <a:p>
            <a:endParaRPr lang="en-AU"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576301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pPr>
            <a:r>
              <a:rPr lang="en-AU" dirty="0"/>
              <a:t>Future destination crisis management plans, to be effective, must be flexible, demonstrate timely responses, utilise emerging digital media platforms to deliver accurate and up to date information, and integrate into the destination’s overall strategic planning processes. </a:t>
            </a:r>
          </a:p>
          <a:p>
            <a:pPr>
              <a:lnSpc>
                <a:spcPct val="100000"/>
              </a:lnSpc>
            </a:pPr>
            <a:endParaRPr lang="en-AU" dirty="0"/>
          </a:p>
          <a:p>
            <a:pPr>
              <a:lnSpc>
                <a:spcPct val="100000"/>
              </a:lnSpc>
            </a:pPr>
            <a:r>
              <a:rPr lang="en-AU" dirty="0"/>
              <a:t>Tourism operators must be willing to engage with crisis preparedness strategies (Walters </a:t>
            </a:r>
            <a:r>
              <a:rPr lang="en-AU" i="1" dirty="0"/>
              <a:t>et al.,</a:t>
            </a:r>
            <a:r>
              <a:rPr lang="en-AU" dirty="0"/>
              <a:t> 2015) and related DMO-coordinated activities, to ensure resilience is attained in the tourism industry (Granville </a:t>
            </a:r>
            <a:r>
              <a:rPr lang="en-AU" i="1" dirty="0"/>
              <a:t>et al.,</a:t>
            </a:r>
            <a:r>
              <a:rPr lang="en-AU" dirty="0"/>
              <a:t> 2016).</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lnSpcReduction="10000"/>
          </a:bodyPr>
          <a:lstStyle/>
          <a:p>
            <a:pPr marL="0" indent="0">
              <a:buNone/>
            </a:pPr>
            <a:r>
              <a:rPr lang="en-AU" b="1" dirty="0"/>
              <a:t>Case Study: </a:t>
            </a:r>
            <a:r>
              <a:rPr lang="en-AU" dirty="0"/>
              <a:t>The Impact of Terrorism on France as a Popular Tourist Destination </a:t>
            </a:r>
          </a:p>
          <a:p>
            <a:pPr marL="0" indent="0">
              <a:buNone/>
            </a:pPr>
            <a:r>
              <a:rPr lang="en-AU" b="1" dirty="0"/>
              <a:t>Discussion Questions</a:t>
            </a:r>
            <a:endParaRPr lang="en-AU" sz="3600" b="1" dirty="0"/>
          </a:p>
          <a:p>
            <a:pPr marL="514350" indent="-514350">
              <a:buFont typeface="+mj-lt"/>
              <a:buAutoNum type="arabicPeriod"/>
            </a:pPr>
            <a:r>
              <a:rPr lang="en-AU" dirty="0"/>
              <a:t>Identify factors contributing to France’s ability to continually attract large numbers of tourist visitation.</a:t>
            </a:r>
            <a:endParaRPr lang="en-AU" sz="2400" dirty="0"/>
          </a:p>
          <a:p>
            <a:pPr marL="514350" indent="-514350">
              <a:buFont typeface="+mj-lt"/>
              <a:buAutoNum type="arabicPeriod"/>
            </a:pPr>
            <a:r>
              <a:rPr lang="en-AU" dirty="0"/>
              <a:t>From a tourism crisis perspective, what measures does France have in place to protect the nation and its visitors?</a:t>
            </a:r>
            <a:endParaRPr lang="en-AU" sz="2400" dirty="0"/>
          </a:p>
          <a:p>
            <a:pPr marL="514350" indent="-514350">
              <a:buFont typeface="+mj-lt"/>
              <a:buAutoNum type="arabicPeriod"/>
            </a:pPr>
            <a:r>
              <a:rPr lang="en-AU" dirty="0"/>
              <a:t>View France’s 2018 ‘Action Plan Against Terrorism’ (</a:t>
            </a:r>
            <a:r>
              <a:rPr lang="en-AU" u="sng" dirty="0">
                <a:hlinkClick r:id="rId2"/>
              </a:rPr>
              <a:t>http://www.sgdsn.gouv.fr/uploads/2018/10/20181004-plan-d-action-contre-le-terrorisme-anglais.pdf</a:t>
            </a:r>
            <a:r>
              <a:rPr lang="en-AU" dirty="0"/>
              <a:t>) and identify key counterterrorism initiatives.</a:t>
            </a:r>
            <a:endParaRPr lang="en-AU" sz="2400" dirty="0"/>
          </a:p>
          <a:p>
            <a:pPr marL="514350" indent="-514350">
              <a:buFont typeface="+mj-lt"/>
              <a:buAutoNum type="arabicPeriod"/>
            </a:pPr>
            <a:r>
              <a:rPr lang="en-AU" dirty="0"/>
              <a:t>How do you think terrorism will impact future visitation to France?</a:t>
            </a:r>
            <a:endParaRPr lang="en-AU" sz="2400"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The nature of the international tourism industry makes it prone to crises and creates management challenges:  </a:t>
            </a:r>
          </a:p>
          <a:p>
            <a:pPr lvl="1">
              <a:lnSpc>
                <a:spcPct val="100000"/>
              </a:lnSpc>
              <a:spcBef>
                <a:spcPts val="300"/>
              </a:spcBef>
            </a:pPr>
            <a:r>
              <a:rPr lang="en-AU" sz="2600" dirty="0"/>
              <a:t>Service characteristics; </a:t>
            </a:r>
          </a:p>
          <a:p>
            <a:pPr lvl="1">
              <a:lnSpc>
                <a:spcPct val="100000"/>
              </a:lnSpc>
            </a:pPr>
            <a:r>
              <a:rPr lang="en-AU" sz="2600" dirty="0"/>
              <a:t>External threats considered beyond its control.</a:t>
            </a:r>
          </a:p>
          <a:p>
            <a:pPr>
              <a:lnSpc>
                <a:spcPct val="100000"/>
              </a:lnSpc>
            </a:pPr>
            <a:endParaRPr lang="en-AU" dirty="0"/>
          </a:p>
          <a:p>
            <a:pPr>
              <a:lnSpc>
                <a:spcPct val="100000"/>
              </a:lnSpc>
              <a:spcBef>
                <a:spcPts val="300"/>
              </a:spcBef>
            </a:pPr>
            <a:r>
              <a:rPr lang="en-AU" dirty="0"/>
              <a:t>Short and long term effects of a crisis:</a:t>
            </a:r>
          </a:p>
          <a:p>
            <a:pPr lvl="1">
              <a:lnSpc>
                <a:spcPct val="100000"/>
              </a:lnSpc>
              <a:spcBef>
                <a:spcPts val="300"/>
              </a:spcBef>
            </a:pPr>
            <a:r>
              <a:rPr lang="en-AU" sz="2600" dirty="0"/>
              <a:t>Service interruptions at destinations and within transit routes;</a:t>
            </a:r>
          </a:p>
          <a:p>
            <a:pPr lvl="1">
              <a:lnSpc>
                <a:spcPct val="100000"/>
              </a:lnSpc>
            </a:pPr>
            <a:r>
              <a:rPr lang="en-AU" sz="2600" dirty="0"/>
              <a:t>Mis-perceptions of consumers in distant markets.</a:t>
            </a:r>
          </a:p>
          <a:p>
            <a:pPr lvl="1"/>
            <a:endParaRPr lang="en-AU" sz="2600"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Challenges exist in defining a crisis </a:t>
            </a:r>
          </a:p>
          <a:p>
            <a:pPr lvl="1">
              <a:lnSpc>
                <a:spcPct val="100000"/>
              </a:lnSpc>
            </a:pPr>
            <a:r>
              <a:rPr lang="en-AU" dirty="0"/>
              <a:t>Travel and tourism context</a:t>
            </a:r>
          </a:p>
          <a:p>
            <a:pPr>
              <a:lnSpc>
                <a:spcPct val="100000"/>
              </a:lnSpc>
            </a:pPr>
            <a:r>
              <a:rPr lang="en-AU" dirty="0"/>
              <a:t>Terms ‘crisis’ and ‘disaster’ often used interchangeably</a:t>
            </a:r>
          </a:p>
          <a:p>
            <a:pPr lvl="1">
              <a:lnSpc>
                <a:spcPct val="100000"/>
              </a:lnSpc>
            </a:pPr>
            <a:r>
              <a:rPr lang="en-AU" dirty="0"/>
              <a:t>Scale and control factors are key elements of distinction</a:t>
            </a:r>
          </a:p>
          <a:p>
            <a:pPr>
              <a:lnSpc>
                <a:spcPct val="100000"/>
              </a:lnSpc>
            </a:pPr>
            <a:r>
              <a:rPr lang="en-AU" dirty="0"/>
              <a:t>Faulkner (2001) makes a distinction between these two terms</a:t>
            </a:r>
          </a:p>
          <a:p>
            <a:pPr>
              <a:lnSpc>
                <a:spcPct val="100000"/>
              </a:lnSpc>
            </a:pPr>
            <a:r>
              <a:rPr lang="en-AU" dirty="0"/>
              <a:t>Bierman (2016) makes a distinction between crises:</a:t>
            </a:r>
          </a:p>
          <a:p>
            <a:pPr lvl="1">
              <a:lnSpc>
                <a:spcPct val="100000"/>
              </a:lnSpc>
            </a:pPr>
            <a:r>
              <a:rPr lang="en-AU" dirty="0"/>
              <a:t>Category 1 crises are beyond the control of management;</a:t>
            </a:r>
          </a:p>
          <a:p>
            <a:pPr lvl="1">
              <a:lnSpc>
                <a:spcPct val="100000"/>
              </a:lnSpc>
            </a:pPr>
            <a:r>
              <a:rPr lang="en-AU" dirty="0"/>
              <a:t>Category 2 crises result from management’s failure to act.</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marL="0" indent="0">
              <a:lnSpc>
                <a:spcPct val="100000"/>
              </a:lnSpc>
              <a:buNone/>
            </a:pPr>
            <a:r>
              <a:rPr lang="en-AU" dirty="0"/>
              <a:t>A crisis, in the context of the travel and tourism industry:</a:t>
            </a:r>
          </a:p>
          <a:p>
            <a:pPr marL="0" indent="0">
              <a:lnSpc>
                <a:spcPct val="100000"/>
              </a:lnSpc>
              <a:buNone/>
            </a:pPr>
            <a:endParaRPr lang="en-AU" dirty="0"/>
          </a:p>
          <a:p>
            <a:pPr marL="0" indent="0" algn="ctr">
              <a:lnSpc>
                <a:spcPct val="100000"/>
              </a:lnSpc>
              <a:buNone/>
            </a:pPr>
            <a:r>
              <a:rPr lang="en-AU" dirty="0"/>
              <a:t>“any unexpected event that affects traveller confidence in a destination and interferes with the ability to continue operating normally”. </a:t>
            </a:r>
          </a:p>
          <a:p>
            <a:pPr marL="0" indent="0" algn="r">
              <a:lnSpc>
                <a:spcPct val="100000"/>
              </a:lnSpc>
              <a:buNone/>
            </a:pPr>
            <a:r>
              <a:rPr lang="en-AU" sz="2600" i="1" dirty="0"/>
              <a:t>UN World Tourism Organisation-UNWTO (2011)</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70892"/>
            <a:ext cx="10515600" cy="4606071"/>
          </a:xfrm>
        </p:spPr>
        <p:txBody>
          <a:bodyPr>
            <a:normAutofit/>
          </a:bodyPr>
          <a:lstStyle/>
          <a:p>
            <a:pPr marL="0" indent="0">
              <a:lnSpc>
                <a:spcPct val="100000"/>
              </a:lnSpc>
              <a:buNone/>
            </a:pPr>
            <a:r>
              <a:rPr lang="en-AU" dirty="0"/>
              <a:t>Crisis: </a:t>
            </a:r>
          </a:p>
          <a:p>
            <a:pPr marL="0" indent="0" algn="ctr">
              <a:lnSpc>
                <a:spcPct val="100000"/>
              </a:lnSpc>
              <a:buNone/>
            </a:pPr>
            <a:r>
              <a:rPr lang="en-AU" dirty="0"/>
              <a:t>“a self-inflicted event caused by problems, such as inept management structures and practices or a failure to adapt to changes”.</a:t>
            </a:r>
          </a:p>
          <a:p>
            <a:pPr marL="0" indent="0">
              <a:lnSpc>
                <a:spcPct val="100000"/>
              </a:lnSpc>
              <a:buNone/>
            </a:pPr>
            <a:endParaRPr lang="en-AU" dirty="0"/>
          </a:p>
          <a:p>
            <a:pPr marL="0" indent="0">
              <a:lnSpc>
                <a:spcPct val="100000"/>
              </a:lnSpc>
              <a:buNone/>
            </a:pPr>
            <a:r>
              <a:rPr lang="en-AU" dirty="0"/>
              <a:t>Disaster: </a:t>
            </a:r>
          </a:p>
          <a:p>
            <a:pPr marL="0" indent="0" algn="ctr">
              <a:lnSpc>
                <a:spcPct val="100000"/>
              </a:lnSpc>
              <a:buNone/>
            </a:pPr>
            <a:r>
              <a:rPr lang="en-AU" dirty="0"/>
              <a:t>“a situation in which an enterprise (or group of enterprises) is confronted with sudden unpredictable and catastrophic changes over which it has little control”.</a:t>
            </a:r>
          </a:p>
          <a:p>
            <a:pPr marL="0" indent="0" algn="r">
              <a:lnSpc>
                <a:spcPct val="100000"/>
              </a:lnSpc>
              <a:buNone/>
            </a:pPr>
            <a:r>
              <a:rPr lang="en-AU" sz="2600" i="1" dirty="0"/>
              <a:t>Faulkner (2001: 136)</a:t>
            </a:r>
          </a:p>
          <a:p>
            <a:pPr marL="0" indent="0" algn="ctr">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r>
              <a:rPr lang="en-AU" dirty="0"/>
              <a:t>“a crisis is a situation requiring radical management action in response to events beyond the internal control of the organisation, necessitating urgent adaption of marketing and operational practices to restore the confidence of employees, associated enterprises and consumers in the viability of the destination”.</a:t>
            </a:r>
          </a:p>
          <a:p>
            <a:pPr marL="0" indent="0" algn="r">
              <a:lnSpc>
                <a:spcPct val="100000"/>
              </a:lnSpc>
              <a:buNone/>
            </a:pPr>
            <a:r>
              <a:rPr lang="en-AU" sz="2600" i="1" dirty="0" err="1"/>
              <a:t>Beirman</a:t>
            </a:r>
            <a:r>
              <a:rPr lang="en-AU" sz="2600" i="1" dirty="0"/>
              <a:t> (2003: 4)</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6895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 of Crises on the International Tourism Industry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fontScale="92500" lnSpcReduction="10000"/>
          </a:bodyPr>
          <a:lstStyle/>
          <a:p>
            <a:pPr>
              <a:lnSpc>
                <a:spcPct val="110000"/>
              </a:lnSpc>
            </a:pPr>
            <a:r>
              <a:rPr lang="en-AU" dirty="0"/>
              <a:t>Impact is dependent upon the type and magnitude of the crisis</a:t>
            </a:r>
          </a:p>
          <a:p>
            <a:pPr marL="0" indent="0">
              <a:lnSpc>
                <a:spcPct val="110000"/>
              </a:lnSpc>
              <a:buNone/>
            </a:pPr>
            <a:r>
              <a:rPr lang="en-AU" dirty="0"/>
              <a:t>May include:</a:t>
            </a:r>
          </a:p>
          <a:p>
            <a:pPr lvl="1">
              <a:lnSpc>
                <a:spcPct val="110000"/>
              </a:lnSpc>
            </a:pPr>
            <a:r>
              <a:rPr lang="en-AU" dirty="0"/>
              <a:t>Physical damage to the environment and tourism infrastructure</a:t>
            </a:r>
          </a:p>
          <a:p>
            <a:pPr lvl="1">
              <a:lnSpc>
                <a:spcPct val="110000"/>
              </a:lnSpc>
            </a:pPr>
            <a:r>
              <a:rPr lang="en-AU" dirty="0"/>
              <a:t>Decline in tourism visitation</a:t>
            </a:r>
          </a:p>
          <a:p>
            <a:pPr lvl="1">
              <a:lnSpc>
                <a:spcPct val="110000"/>
              </a:lnSpc>
            </a:pPr>
            <a:r>
              <a:rPr lang="en-AU" dirty="0"/>
              <a:t>Economic impacts</a:t>
            </a:r>
          </a:p>
          <a:p>
            <a:pPr lvl="1">
              <a:lnSpc>
                <a:spcPct val="110000"/>
              </a:lnSpc>
            </a:pPr>
            <a:r>
              <a:rPr lang="en-AU" dirty="0"/>
              <a:t>Secondary impact to the surrounding region also may occur</a:t>
            </a:r>
          </a:p>
          <a:p>
            <a:pPr lvl="1">
              <a:lnSpc>
                <a:spcPct val="110000"/>
              </a:lnSpc>
            </a:pPr>
            <a:r>
              <a:rPr lang="en-AU" dirty="0"/>
              <a:t>Media may exacerbate impacts</a:t>
            </a:r>
          </a:p>
          <a:p>
            <a:pPr lvl="1">
              <a:lnSpc>
                <a:spcPct val="110000"/>
              </a:lnSpc>
            </a:pPr>
            <a:r>
              <a:rPr lang="en-AU" dirty="0"/>
              <a:t>Substitute destinations may experience increased visitation as a result</a:t>
            </a:r>
          </a:p>
          <a:p>
            <a:pPr>
              <a:lnSpc>
                <a:spcPct val="110000"/>
              </a:lnSpc>
            </a:pPr>
            <a:r>
              <a:rPr lang="en-AU" dirty="0"/>
              <a:t>A positive relationship between the tourism industry and media must be developed to reduce impacts upon a destination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8021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r>
              <a:rPr lang="en-AU" sz="2600" dirty="0"/>
              <a:t>Terrorism is inclined to have the most immediate and greatest impact upon a destination’s tourism and significantly reduces overall tourism demand </a:t>
            </a:r>
          </a:p>
          <a:p>
            <a:pPr marL="0" indent="0" algn="r">
              <a:lnSpc>
                <a:spcPct val="100000"/>
              </a:lnSpc>
              <a:buNone/>
            </a:pPr>
            <a:r>
              <a:rPr lang="en-AU" sz="2400" i="1" dirty="0"/>
              <a:t>(</a:t>
            </a:r>
            <a:r>
              <a:rPr lang="en-AU" sz="2400" i="1" dirty="0" err="1"/>
              <a:t>Drakos</a:t>
            </a:r>
            <a:r>
              <a:rPr lang="en-AU" sz="2400" i="1" dirty="0"/>
              <a:t> and </a:t>
            </a:r>
            <a:r>
              <a:rPr lang="en-AU" sz="2400" i="1" dirty="0" err="1"/>
              <a:t>Kutan</a:t>
            </a:r>
            <a:r>
              <a:rPr lang="en-AU" sz="2400" i="1" dirty="0"/>
              <a:t>, 2003; </a:t>
            </a:r>
            <a:r>
              <a:rPr lang="en-AU" sz="2400" i="1" dirty="0" err="1"/>
              <a:t>Buigut</a:t>
            </a:r>
            <a:r>
              <a:rPr lang="en-AU" sz="2400" i="1" dirty="0"/>
              <a:t> et al., 2017)</a:t>
            </a:r>
          </a:p>
          <a:p>
            <a:pPr>
              <a:lnSpc>
                <a:spcPct val="100000"/>
              </a:lnSpc>
            </a:pPr>
            <a:endParaRPr lang="en-AU" sz="2600" dirty="0"/>
          </a:p>
          <a:p>
            <a:pPr>
              <a:lnSpc>
                <a:spcPct val="100000"/>
              </a:lnSpc>
            </a:pPr>
            <a:r>
              <a:rPr lang="en-AU" sz="2600" dirty="0"/>
              <a:t>Terrorism may be defined </a:t>
            </a:r>
            <a:r>
              <a:rPr lang="en-US" sz="2600" dirty="0"/>
              <a:t>as:</a:t>
            </a:r>
            <a:endParaRPr lang="en-AU" sz="2600" dirty="0"/>
          </a:p>
          <a:p>
            <a:pPr marL="0" indent="0" algn="ctr">
              <a:lnSpc>
                <a:spcPct val="100000"/>
              </a:lnSpc>
              <a:buNone/>
            </a:pPr>
            <a:r>
              <a:rPr lang="en-AU" sz="2600" dirty="0"/>
              <a:t>“...the premeditated use or threat of use of extra-normal violence or brutality by sub-national groups to obtain a political, religious or ideological objective through intimidation of a huge audience, usually not directly involved with the policy making that the terrorists seek to influence”. </a:t>
            </a:r>
          </a:p>
          <a:p>
            <a:pPr marL="0" indent="0" algn="r">
              <a:lnSpc>
                <a:spcPct val="100000"/>
              </a:lnSpc>
              <a:buNone/>
            </a:pPr>
            <a:r>
              <a:rPr lang="en-AU" sz="2400" i="1" dirty="0"/>
              <a:t>(Enders and Sandler, 2002: 145-146) </a:t>
            </a:r>
          </a:p>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42167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3162</TotalTime>
  <Words>2970</Words>
  <Application>Microsoft Office PowerPoint</Application>
  <PresentationFormat>Widescreen</PresentationFormat>
  <Paragraphs>280</Paragraphs>
  <Slides>28</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Chapter Outline</vt:lpstr>
      <vt:lpstr>Introduction</vt:lpstr>
      <vt:lpstr>Introduction</vt:lpstr>
      <vt:lpstr>Definitions</vt:lpstr>
      <vt:lpstr>Definitions</vt:lpstr>
      <vt:lpstr>Definitions</vt:lpstr>
      <vt:lpstr>The Impact of Crises on the International Tourism Industry</vt:lpstr>
      <vt:lpstr>The Impacts of Terrorism on Tourism</vt:lpstr>
      <vt:lpstr>The Impacts of Terrorism on Tourism</vt:lpstr>
      <vt:lpstr>The Impacts of Terrorism on Tourism</vt:lpstr>
      <vt:lpstr>The Impacts of Terrorism on Tourism</vt:lpstr>
      <vt:lpstr>The Impacts of Natural Disasters on Tourism</vt:lpstr>
      <vt:lpstr>The Impacts of Natural Disasters on Tourism</vt:lpstr>
      <vt:lpstr>The Impacts of Natural Disasters on Tourism</vt:lpstr>
      <vt:lpstr>The Impacts of Disease Outbreaks on Tourism</vt:lpstr>
      <vt:lpstr>The Impacts of Disease Outbreaks on Tourism</vt:lpstr>
      <vt:lpstr>The Impacts of Disease Outbreaks on Tourism</vt:lpstr>
      <vt:lpstr> Crisis Management Models and Preparedness Strategies  </vt:lpstr>
      <vt:lpstr> Crisis Management Models and Preparedness Strategies  </vt:lpstr>
      <vt:lpstr> Crisis Management Models and Preparedness Strategies  </vt:lpstr>
      <vt:lpstr> Crisis Management Models and Preparedness Strategies  </vt:lpstr>
      <vt:lpstr> Crisis Management Models and Preparedness Strategies  </vt:lpstr>
      <vt:lpstr>  Future Approaches to Tourism Destination Crisis Management  </vt:lpstr>
      <vt:lpstr>  Future Approaches to Tourism Destination Crisis Management  </vt:lpstr>
      <vt:lpstr>  Future Approaches to Tourism Destination Crisis Management  </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175</cp:revision>
  <dcterms:created xsi:type="dcterms:W3CDTF">2016-07-13T11:20:36Z</dcterms:created>
  <dcterms:modified xsi:type="dcterms:W3CDTF">2021-01-11T00:35:57Z</dcterms:modified>
</cp:coreProperties>
</file>